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9"/>
  </p:notes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0"/>
      <p:bold r:id="rId21"/>
    </p:embeddedFont>
    <p:embeddedFont>
      <p:font typeface="Bookman Old Style" panose="02050604050505020204" pitchFamily="18" charset="0"/>
      <p:regular r:id="rId22"/>
      <p:bold r:id="rId23"/>
      <p:italic r:id="rId24"/>
      <p:boldItalic r:id="rId25"/>
    </p:embeddedFont>
    <p:embeddedFont>
      <p:font typeface="Nunito" pitchFamily="2" charset="0"/>
      <p:regular r:id="rId26"/>
      <p:bold r:id="rId27"/>
      <p:italic r:id="rId28"/>
      <p:boldItalic r:id="rId29"/>
    </p:embeddedFont>
    <p:embeddedFont>
      <p:font typeface="Nunito Light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Rockwell" panose="02060603020205020403" pitchFamily="18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presProps" Target="pres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9f517ca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9f517ca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f517ca5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f517ca5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48418b3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48418b3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9f517ca5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9f517ca5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9f517ca5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9f517ca5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9f517ca5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9f517ca5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9f517ca5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9f517ca5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f517ca5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f517ca5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4f4bc9a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4f4bc9a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9f517ca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9f517ca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380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9f517ca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9f517ca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9f517ca5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9f517ca5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9f517ca5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9f517ca5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359ef67d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359ef67d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f517ca5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9f517ca5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34657110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34657110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223972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58118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310687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884334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46414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17067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78990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537066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147570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6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85074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17674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705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0412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94920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903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78119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530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42192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5848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62731-C1B5-400B-9A2B-271F1F436235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5587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jp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g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3AC655-12CA-987B-9506-FB644C965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2" name="Google Shape;62;p13"/>
          <p:cNvSpPr/>
          <p:nvPr/>
        </p:nvSpPr>
        <p:spPr>
          <a:xfrm>
            <a:off x="541650" y="1829483"/>
            <a:ext cx="8061300" cy="924300"/>
          </a:xfrm>
          <a:prstGeom prst="roundRect">
            <a:avLst>
              <a:gd name="adj" fmla="val 3356"/>
            </a:avLst>
          </a:prstGeom>
          <a:solidFill>
            <a:srgbClr val="CCB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730650" y="1573924"/>
            <a:ext cx="7871700" cy="10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Citi Bike Data Analysis</a:t>
            </a:r>
            <a:endParaRPr dirty="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6527614" y="1377057"/>
            <a:ext cx="2197894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By</a:t>
            </a:r>
            <a:r>
              <a:rPr lang="en" dirty="0">
                <a:solidFill>
                  <a:schemeClr val="bg1"/>
                </a:solidFill>
                <a:latin typeface="Nunito Light"/>
                <a:ea typeface="Nunito Light"/>
                <a:cs typeface="Nunito Light"/>
                <a:sym typeface="Nunito Light"/>
              </a:rPr>
              <a:t> [</a:t>
            </a:r>
            <a:r>
              <a:rPr lang="en" b="1" dirty="0">
                <a:solidFill>
                  <a:schemeClr val="bg1"/>
                </a:solidFill>
                <a:latin typeface="Nunito"/>
                <a:ea typeface="Nunito"/>
                <a:cs typeface="Nunito"/>
                <a:sym typeface="Nunito"/>
              </a:rPr>
              <a:t>Omar Atta</a:t>
            </a:r>
            <a:r>
              <a:rPr lang="en" dirty="0">
                <a:solidFill>
                  <a:schemeClr val="bg1"/>
                </a:solidFill>
                <a:latin typeface="Nunito Light"/>
                <a:ea typeface="Nunito Light"/>
                <a:cs typeface="Nunito Light"/>
                <a:sym typeface="Nunito Light"/>
              </a:rPr>
              <a:t>]</a:t>
            </a:r>
            <a:endParaRPr sz="2200" dirty="0">
              <a:solidFill>
                <a:schemeClr val="bg1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D12A1-DC20-3D90-168B-9E89092291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258140"/>
            <a:ext cx="8520600" cy="809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4. </a:t>
            </a:r>
            <a:r>
              <a:rPr lang="en" sz="2700" dirty="0">
                <a:latin typeface="Agency FB" panose="020B0503020202020204" pitchFamily="34" charset="0"/>
                <a:ea typeface="Oswald"/>
                <a:cs typeface="Oswald"/>
                <a:sym typeface="Oswald"/>
              </a:rPr>
              <a:t>How does bike rental vary across the two user groups (one-time users vs long-term subscribers) on different days of the week? </a:t>
            </a:r>
            <a:endParaRPr sz="2700" dirty="0">
              <a:latin typeface="Agency FB" panose="020B0503020202020204" pitchFamily="34" charset="0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77625" y="1391000"/>
            <a:ext cx="3552300" cy="3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b="1" i="1">
                <a:latin typeface="Roboto"/>
                <a:ea typeface="Roboto"/>
                <a:cs typeface="Roboto"/>
                <a:sym typeface="Roboto"/>
              </a:rPr>
              <a:t>Most of users</a:t>
            </a:r>
            <a:r>
              <a:rPr lang="en" i="1"/>
              <a:t> are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Subscribers</a:t>
            </a:r>
            <a:r>
              <a:rPr lang="en" i="1"/>
              <a:t> 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i="1"/>
              <a:t>only a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very few </a:t>
            </a:r>
            <a:r>
              <a:rPr lang="en" i="1"/>
              <a:t>users are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one-time users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 i="1"/>
              <a:t>It shows that on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Saturday </a:t>
            </a:r>
            <a:r>
              <a:rPr lang="en" i="1"/>
              <a:t>and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Sunday</a:t>
            </a:r>
            <a:r>
              <a:rPr lang="en" i="1"/>
              <a:t> “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one-time users</a:t>
            </a:r>
            <a:r>
              <a:rPr lang="en" i="1"/>
              <a:t>” percentages are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higher than usual</a:t>
            </a:r>
            <a:r>
              <a:rPr lang="en" i="1"/>
              <a:t> and on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the opposite</a:t>
            </a:r>
            <a:r>
              <a:rPr lang="en" i="1"/>
              <a:t> for </a:t>
            </a:r>
            <a:r>
              <a:rPr lang="en" b="1" i="1">
                <a:latin typeface="Roboto"/>
                <a:ea typeface="Roboto"/>
                <a:cs typeface="Roboto"/>
                <a:sym typeface="Roboto"/>
              </a:rPr>
              <a:t>the subscribers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1375" y="1067913"/>
            <a:ext cx="5224900" cy="351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0F66E-7236-CCBA-D74D-0DD362A1E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35287" r="7072" b="35644"/>
          <a:stretch/>
        </p:blipFill>
        <p:spPr>
          <a:xfrm>
            <a:off x="7849852" y="4678682"/>
            <a:ext cx="1186423" cy="413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233607"/>
            <a:ext cx="8520600" cy="694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5. </a:t>
            </a:r>
            <a:r>
              <a:rPr lang="en" sz="2700" dirty="0">
                <a:latin typeface="Agency FB" panose="020B0503020202020204" pitchFamily="34" charset="0"/>
                <a:ea typeface="Oswald"/>
                <a:cs typeface="Oswald"/>
                <a:sym typeface="Oswald"/>
              </a:rPr>
              <a:t>Do factors like weather and age impact the average bike trip duration? </a:t>
            </a:r>
            <a:endParaRPr sz="2700" dirty="0">
              <a:latin typeface="Agency FB" panose="020B0503020202020204" pitchFamily="34" charset="0"/>
            </a:endParaRPr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141794" y="1025096"/>
            <a:ext cx="30630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500" i="1" dirty="0"/>
              <a:t>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weather impact on Average_Trip_Duration</a:t>
            </a:r>
            <a:r>
              <a:rPr lang="en" sz="1500" i="1" dirty="0"/>
              <a:t>.</a:t>
            </a:r>
            <a:endParaRPr sz="1500" i="1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i="1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" sz="1400" i="1" dirty="0"/>
              <a:t>As it appears that the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average trip duration</a:t>
            </a:r>
            <a:r>
              <a:rPr lang="en" sz="1400" i="1" dirty="0"/>
              <a:t> is mostly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400" i="1" dirty="0"/>
              <a:t> in degrees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from 20c to 25c</a:t>
            </a:r>
            <a:endParaRPr sz="1400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i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en" i="1" dirty="0"/>
              <a:t>Also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some outliers</a:t>
            </a:r>
            <a:r>
              <a:rPr lang="en" i="1" dirty="0"/>
              <a:t> can be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noticed </a:t>
            </a:r>
            <a:r>
              <a:rPr lang="en" i="1" dirty="0"/>
              <a:t>but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not helpful</a:t>
            </a:r>
            <a:r>
              <a:rPr lang="en" i="1" dirty="0"/>
              <a:t> as it’s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very few </a:t>
            </a:r>
            <a:r>
              <a:rPr lang="en" i="1" dirty="0"/>
              <a:t> </a:t>
            </a:r>
            <a:endParaRPr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4CB86-1C5A-68BC-1E95-ACF0FEA59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08419-629D-7BC8-2734-6C376BB88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226" y="814283"/>
            <a:ext cx="5740030" cy="37510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11700" y="273653"/>
            <a:ext cx="8520600" cy="744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5. </a:t>
            </a:r>
            <a:r>
              <a:rPr lang="en" sz="2700" dirty="0">
                <a:latin typeface="Agency FB" panose="020B0503020202020204" pitchFamily="34" charset="0"/>
                <a:ea typeface="Oswald"/>
                <a:cs typeface="Oswald"/>
                <a:sym typeface="Oswald"/>
              </a:rPr>
              <a:t>Do factors like weather and age impact the average bike trip duration? </a:t>
            </a:r>
            <a:endParaRPr sz="2700" dirty="0">
              <a:latin typeface="Agency FB" panose="020B0503020202020204" pitchFamily="34" charset="0"/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56100" y="1017725"/>
            <a:ext cx="30630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500" i="1"/>
              <a:t>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weather impact on Average_Trip_Duration</a:t>
            </a:r>
            <a:r>
              <a:rPr lang="en" sz="1500" i="1"/>
              <a:t>.</a:t>
            </a:r>
            <a:endParaRPr sz="1500" i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i="1"/>
              <a:t>As it appears that the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average trip duration</a:t>
            </a:r>
            <a:r>
              <a:rPr lang="en" sz="1500" i="1"/>
              <a:t> is mostly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500" i="1"/>
              <a:t> in Ages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from 40 to 50</a:t>
            </a:r>
            <a:endParaRPr sz="1500" b="1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 i="1"/>
              <a:t>Also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some outliers</a:t>
            </a:r>
            <a:r>
              <a:rPr lang="en" sz="1500" i="1"/>
              <a:t> can be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noticed </a:t>
            </a:r>
            <a:r>
              <a:rPr lang="en" sz="1500" i="1"/>
              <a:t>but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not effective</a:t>
            </a:r>
            <a:r>
              <a:rPr lang="en" sz="1500" i="1"/>
              <a:t> as they’re </a:t>
            </a:r>
            <a:r>
              <a:rPr lang="en" sz="1500" b="1" i="1">
                <a:latin typeface="Roboto"/>
                <a:ea typeface="Roboto"/>
                <a:cs typeface="Roboto"/>
                <a:sym typeface="Roboto"/>
              </a:rPr>
              <a:t>very few </a:t>
            </a:r>
            <a:endParaRPr sz="1500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AE9C-6E78-E109-3D8A-38800D57C7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323EA-0104-F3BF-B20F-1ED0E11DA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100" y="807610"/>
            <a:ext cx="5649850" cy="37443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A2446-AF9E-4C0E-8B96-499F84AEB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" y="0"/>
            <a:ext cx="9144000" cy="5143500"/>
          </a:xfrm>
          <a:prstGeom prst="rect">
            <a:avLst/>
          </a:prstGeom>
        </p:spPr>
      </p:pic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178211" y="120307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latin typeface="Agency FB" panose="020B0503020202020204" pitchFamily="34" charset="0"/>
              </a:rPr>
              <a:t>Summary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117705-E133-4B5B-FDED-E124B4D3CE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11467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findings:</a:t>
            </a:r>
            <a:endParaRPr sz="2700" dirty="0"/>
          </a:p>
        </p:txBody>
      </p:sp>
      <p:sp>
        <p:nvSpPr>
          <p:cNvPr id="152" name="Google Shape;152;p26"/>
          <p:cNvSpPr txBox="1"/>
          <p:nvPr/>
        </p:nvSpPr>
        <p:spPr>
          <a:xfrm>
            <a:off x="0" y="480561"/>
            <a:ext cx="8890371" cy="4558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>
              <a:lnSpc>
                <a:spcPct val="115000"/>
              </a:lnSpc>
            </a:pPr>
            <a:r>
              <a:rPr lang="en" b="1" i="1" u="sng" dirty="0">
                <a:latin typeface="Roboto"/>
                <a:ea typeface="Roboto"/>
                <a:cs typeface="Roboto"/>
                <a:sym typeface="Roboto"/>
              </a:rPr>
              <a:t>Top 5 pick-up locations for bikes:</a:t>
            </a:r>
            <a:r>
              <a:rPr lang="en" i="1" u="sng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i="1" u="sng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84162">
              <a:lnSpc>
                <a:spcPct val="120000"/>
              </a:lnSpc>
              <a:spcBef>
                <a:spcPts val="1200"/>
              </a:spcBef>
              <a:buClr>
                <a:srgbClr val="000000"/>
              </a:buClr>
              <a:buSzPct val="93806"/>
              <a:buFont typeface="Roboto"/>
              <a:buChar char="○"/>
            </a:pP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Grove St Path, Sip Ave, Newport Path, Newark Ave, Van Vorst Park</a:t>
            </a:r>
            <a:br>
              <a:rPr lang="en" sz="1200" b="1" i="1" dirty="0">
                <a:latin typeface="Roboto"/>
                <a:ea typeface="Roboto"/>
                <a:cs typeface="Roboto"/>
                <a:sym typeface="Roboto"/>
              </a:rPr>
            </a:br>
            <a:endParaRPr sz="12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</a:pPr>
            <a:r>
              <a:rPr lang="en" sz="1500" b="1" i="1" u="sng" dirty="0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en" b="1" i="1" u="sng" dirty="0">
                <a:latin typeface="Roboto"/>
                <a:ea typeface="Roboto"/>
                <a:cs typeface="Roboto"/>
                <a:sym typeface="Roboto"/>
              </a:rPr>
              <a:t> base: </a:t>
            </a:r>
            <a:br>
              <a:rPr lang="en" b="1" i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- Most users 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here are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subscribers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one-time-users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are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very few.</a:t>
            </a:r>
            <a:endParaRPr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</a:pP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(35-44) age group are the most dominant group in many aspects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(18-24) age group is the on the opposite side .</a:t>
            </a:r>
            <a:endParaRPr sz="16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>
              <a:lnSpc>
                <a:spcPct val="115000"/>
              </a:lnSpc>
              <a:spcBef>
                <a:spcPts val="1200"/>
              </a:spcBef>
            </a:pPr>
            <a:r>
              <a:rPr lang="en" sz="1700" i="1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700" b="1" i="1" u="sng" dirty="0">
                <a:latin typeface="Roboto"/>
                <a:ea typeface="Roboto"/>
                <a:cs typeface="Roboto"/>
                <a:sym typeface="Roboto"/>
              </a:rPr>
              <a:t>Citi Bike customer behavior:</a:t>
            </a:r>
            <a:endParaRPr sz="1700" b="1" i="1" u="sng" dirty="0">
              <a:latin typeface="Roboto"/>
              <a:ea typeface="Roboto"/>
              <a:cs typeface="Roboto"/>
              <a:sym typeface="Roboto"/>
            </a:endParaRPr>
          </a:p>
          <a:p>
            <a:pPr marL="914400" lvl="1" indent="-294404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ct val="100000"/>
              <a:buFont typeface="Roboto Light"/>
              <a:buChar char="○"/>
            </a:pP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subscribers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are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active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almost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all the week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, on the other hand,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one-time-users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are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very few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during the whole week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but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 they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get more active during the weekend</a:t>
            </a:r>
            <a: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i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4404">
              <a:lnSpc>
                <a:spcPct val="115000"/>
              </a:lnSpc>
              <a:buClr>
                <a:schemeClr val="dk1"/>
              </a:buClr>
              <a:buSzPct val="100000"/>
              <a:buFont typeface="Roboto Light"/>
              <a:buChar char="○"/>
            </a:pPr>
            <a:endParaRPr i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4404">
              <a:lnSpc>
                <a:spcPct val="115000"/>
              </a:lnSpc>
              <a:buClr>
                <a:schemeClr val="dk2"/>
              </a:buClr>
              <a:buSzPct val="103628"/>
              <a:buFont typeface="Roboto Light"/>
              <a:buChar char="○"/>
            </a:pP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(35-44) age group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 has the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highest average_trip_duration,also,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 has the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 highest_bikes_rental_rate 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among other age groups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,while,(18-24) age group 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has the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 lowest average_trip_duration 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and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" sz="1400" i="1" dirty="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1400" b="1" i="1" dirty="0">
                <a:latin typeface="Roboto"/>
                <a:ea typeface="Roboto"/>
                <a:cs typeface="Roboto"/>
                <a:sym typeface="Roboto"/>
              </a:rPr>
              <a:t>lowest_bikes_rental_rate</a:t>
            </a:r>
            <a:br>
              <a:rPr lang="en" i="1" dirty="0">
                <a:latin typeface="Roboto Light"/>
                <a:ea typeface="Roboto Light"/>
                <a:cs typeface="Roboto Light"/>
                <a:sym typeface="Roboto Light"/>
              </a:rPr>
            </a:br>
            <a:endParaRPr i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914400" lvl="1" indent="-294404">
              <a:lnSpc>
                <a:spcPct val="115000"/>
              </a:lnSpc>
              <a:buClr>
                <a:srgbClr val="000000"/>
              </a:buClr>
              <a:buSzPct val="114914"/>
              <a:buFont typeface="Roboto Light"/>
              <a:buChar char="○"/>
            </a:pP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September </a:t>
            </a:r>
            <a:r>
              <a:rPr lang="en" sz="1300" i="1" dirty="0"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 March (Hot And Warm times)</a:t>
            </a:r>
            <a:r>
              <a:rPr lang="en" sz="1300" i="1" dirty="0">
                <a:latin typeface="Roboto Light"/>
                <a:ea typeface="Roboto Light"/>
                <a:cs typeface="Roboto Light"/>
                <a:sym typeface="Roboto Light"/>
              </a:rPr>
              <a:t>Has</a:t>
            </a: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 the highest Average_Trip_Duration, But, January and December(Cold Times) </a:t>
            </a:r>
            <a:r>
              <a:rPr lang="en" sz="1300" i="1" dirty="0">
                <a:latin typeface="Roboto Light"/>
                <a:ea typeface="Roboto Light"/>
                <a:cs typeface="Roboto Light"/>
                <a:sym typeface="Roboto Light"/>
              </a:rPr>
              <a:t>Has</a:t>
            </a: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 the lowest</a:t>
            </a:r>
            <a:br>
              <a:rPr lang="en" sz="1300" b="1" i="1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1300" b="1" i="1" dirty="0">
                <a:latin typeface="Roboto"/>
                <a:ea typeface="Roboto"/>
                <a:cs typeface="Roboto"/>
                <a:sym typeface="Roboto"/>
              </a:rPr>
              <a:t> Average_Trip_Duration .</a:t>
            </a:r>
            <a:endParaRPr sz="2000" i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</a:pPr>
            <a:endParaRPr sz="14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A4A38-6BB7-A6C4-1C9A-4DE5B57E2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ED470-513B-4B2E-5E22-113F44AE3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699" y="1997337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Actions &amp; Recommendations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7846A-F56B-6CA7-187B-BDD9225B962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238281" y="134654"/>
            <a:ext cx="508125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Recommended actions:</a:t>
            </a:r>
            <a:endParaRPr sz="2700"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66745" y="627399"/>
            <a:ext cx="8935461" cy="4411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Product Recommendations:</a:t>
            </a:r>
            <a:endParaRPr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10072"/>
              <a:buChar char="●"/>
            </a:pPr>
            <a:r>
              <a:rPr lang="en" i="1" dirty="0"/>
              <a:t>Install more bikes at </a:t>
            </a:r>
            <a:r>
              <a:rPr lang="en" sz="1917" b="1" i="1" dirty="0">
                <a:latin typeface="Roboto"/>
                <a:ea typeface="Roboto"/>
                <a:cs typeface="Roboto"/>
                <a:sym typeface="Roboto"/>
              </a:rPr>
              <a:t>Top 5 pick-up locations</a:t>
            </a:r>
            <a:endParaRPr sz="1635" i="1"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10072"/>
              <a:buChar char="●"/>
            </a:pPr>
            <a:r>
              <a:rPr lang="en" sz="1635" i="1" dirty="0"/>
              <a:t>Make more bikes available in(</a:t>
            </a:r>
            <a:r>
              <a:rPr lang="en" sz="1635" b="1" i="1" dirty="0">
                <a:latin typeface="Roboto"/>
                <a:ea typeface="Roboto"/>
                <a:cs typeface="Roboto"/>
                <a:sym typeface="Roboto"/>
              </a:rPr>
              <a:t>September and March</a:t>
            </a:r>
            <a:r>
              <a:rPr lang="en" sz="1635" i="1" dirty="0"/>
              <a:t>)as this is when Citi Bike users take the longest trips (which means bikes will be unavailable for longer)</a:t>
            </a: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10072"/>
              <a:buChar char="●"/>
            </a:pPr>
            <a:endParaRPr sz="1635"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Marketing recommendations:</a:t>
            </a:r>
            <a:endParaRPr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i="1" dirty="0"/>
              <a:t>The Citi Bike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customer base is mostly a Subscriber</a:t>
            </a:r>
            <a:r>
              <a:rPr lang="en" i="1" dirty="0"/>
              <a:t> who aged between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(35-44)</a:t>
            </a:r>
            <a:r>
              <a:rPr lang="en" i="1" dirty="0"/>
              <a:t>, who are most active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During The Weekdays</a:t>
            </a:r>
            <a:r>
              <a:rPr lang="en" i="1" dirty="0"/>
              <a:t>. This tells us that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they are probably</a:t>
            </a:r>
            <a:r>
              <a:rPr lang="en" i="1" dirty="0"/>
              <a:t> people who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live in New York </a:t>
            </a:r>
            <a:r>
              <a:rPr lang="en" i="1" dirty="0"/>
              <a:t>and </a:t>
            </a:r>
            <a:r>
              <a:rPr lang="en" b="1" i="1" dirty="0">
                <a:latin typeface="Roboto"/>
                <a:ea typeface="Roboto"/>
                <a:cs typeface="Roboto"/>
                <a:sym typeface="Roboto"/>
              </a:rPr>
              <a:t>use Citi Bikes to commute</a:t>
            </a:r>
            <a:r>
              <a:rPr lang="en" i="1" dirty="0"/>
              <a:t>. Marketing and advertising campaigns should therefore target this particular demographic. </a:t>
            </a:r>
            <a:endParaRPr i="1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A5D97-74EB-F707-4DBA-EFE90DAC0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4F876-D198-7690-374B-8C0540E74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1666780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Thank you!</a:t>
            </a:r>
            <a:endParaRPr dirty="0"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FD622-FB90-6C1F-0911-116527F2D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Goal: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To better understand the behavior of Citi Bike’s customer base (both one-time users and subscribers) and how they use Citi Bikes</a:t>
            </a:r>
            <a:endParaRPr i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i="1" dirty="0"/>
              <a:t> </a:t>
            </a:r>
            <a:endParaRPr i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Also, Discover the best times and places that have more loads than others</a:t>
            </a:r>
            <a:br>
              <a:rPr lang="en" i="1" dirty="0"/>
            </a:b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 dirty="0"/>
              <a:t>This will help us to:</a:t>
            </a:r>
            <a:br>
              <a:rPr lang="en" i="1" dirty="0"/>
            </a:b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Identify where and when more bikes should be installed</a:t>
            </a: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Create targeted marketing campaigns that will appeal to different customer segments</a:t>
            </a: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 dirty="0"/>
              <a:t>Make more profits and could even expand quickly in a well-studied path</a:t>
            </a:r>
            <a:endParaRPr i="1"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DA11B-E674-189C-003F-256CB495AD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C1C9C3-41A6-874D-7045-C62DA811F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Key questions: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What are the most popular pick-up locations across the city for Citi Bike rental?</a:t>
            </a:r>
            <a:br>
              <a:rPr lang="en" sz="1600" i="1" dirty="0">
                <a:latin typeface="Roboto"/>
                <a:ea typeface="Roboto"/>
                <a:cs typeface="Roboto"/>
                <a:sym typeface="Roboto"/>
              </a:rPr>
            </a:br>
            <a:endParaRPr sz="1600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How does the average trip duration vary across different age groups, and over time?</a:t>
            </a:r>
            <a:br>
              <a:rPr lang="en" sz="1600" i="1" dirty="0">
                <a:latin typeface="Roboto"/>
                <a:ea typeface="Roboto"/>
                <a:cs typeface="Roboto"/>
                <a:sym typeface="Roboto"/>
              </a:rPr>
            </a:br>
            <a:endParaRPr sz="1600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Which age group rents the most bikes?</a:t>
            </a:r>
            <a:br>
              <a:rPr lang="en" sz="1600" i="1" dirty="0">
                <a:latin typeface="Roboto"/>
                <a:ea typeface="Roboto"/>
                <a:cs typeface="Roboto"/>
                <a:sym typeface="Roboto"/>
              </a:rPr>
            </a:br>
            <a:endParaRPr sz="1600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How does bike rental vary across the two user groups (one-time users vs long-term subscribers) on different days of the week? </a:t>
            </a:r>
            <a:br>
              <a:rPr lang="en" sz="1600" i="1" dirty="0">
                <a:latin typeface="Roboto"/>
                <a:ea typeface="Roboto"/>
                <a:cs typeface="Roboto"/>
                <a:sym typeface="Roboto"/>
              </a:rPr>
            </a:br>
            <a:endParaRPr sz="1600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Do factors like weather and user age impact the average bike trip duration?</a:t>
            </a:r>
            <a:endParaRPr sz="1600" i="1" dirty="0"/>
          </a:p>
          <a:p>
            <a:pPr marL="9144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B30073-A217-327A-E3F1-5A878F9360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7B8560-0490-5D49-0395-EE35F23C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Findings &amp; Insights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C0D46-3C11-EC72-367A-5CFE8A59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9144000" cy="5192100"/>
          </a:xfrm>
          <a:prstGeom prst="rect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0" y="48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dirty="0">
                <a:latin typeface="Agency FB" panose="020B0503020202020204" pitchFamily="34" charset="0"/>
              </a:rPr>
              <a:t>What are the 20 most popular Citi Bike pick-up locations?</a:t>
            </a:r>
            <a:endParaRPr dirty="0">
              <a:latin typeface="Agency FB" panose="020B0503020202020204" pitchFamily="34" charset="0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0497" y="621300"/>
            <a:ext cx="6368666" cy="393329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-61415" y="729356"/>
            <a:ext cx="2571817" cy="1745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Roboto"/>
              <a:buChar char="➢"/>
            </a:pPr>
            <a:r>
              <a:rPr lang="en" sz="1300" b="1" dirty="0">
                <a:latin typeface="Roboto"/>
                <a:ea typeface="Roboto"/>
                <a:cs typeface="Roboto"/>
                <a:sym typeface="Roboto"/>
              </a:rPr>
              <a:t>Here, you can see that, the “Grove St PATH” is the most usable pick_up station for Citi_Bikes users.</a:t>
            </a:r>
            <a:endParaRPr sz="13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1F43A-0ED5-3B3F-EFE2-4B33E9E59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1221AD-5CD2-1E3F-5F8C-D2C9A72F6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83952" y="12165"/>
            <a:ext cx="8325042" cy="618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Agency FB" panose="020B0503020202020204" pitchFamily="34" charset="0"/>
              </a:rPr>
              <a:t>2. How does the average trip duration vary across different age groups, and over time?</a:t>
            </a:r>
            <a:endParaRPr sz="2000" dirty="0">
              <a:latin typeface="Agency FB" panose="020B0503020202020204" pitchFamily="34" charset="0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128484" y="953573"/>
            <a:ext cx="3093300" cy="33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 i="1" dirty="0"/>
              <a:t>From this bar chart, you can notice that, the 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highest</a:t>
            </a:r>
            <a:r>
              <a:rPr lang="en" sz="1600" i="1" dirty="0"/>
              <a:t> Average Trip_Duration 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(23 mins)</a:t>
            </a:r>
            <a:r>
              <a:rPr lang="en" sz="1600" i="1" dirty="0"/>
              <a:t>related to 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(35-44) Age Group.</a:t>
            </a:r>
            <a:endParaRPr sz="16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i="1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➢"/>
            </a:pPr>
            <a:r>
              <a:rPr lang="en" sz="1600" i="1" dirty="0"/>
              <a:t>And the 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Lowest </a:t>
            </a:r>
            <a:r>
              <a:rPr lang="en" sz="1600" i="1" dirty="0"/>
              <a:t>Average Trip_Duration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(8 mins)</a:t>
            </a:r>
            <a:r>
              <a:rPr lang="en" sz="1600" i="1" dirty="0"/>
              <a:t> related to </a:t>
            </a:r>
            <a:r>
              <a:rPr lang="en" sz="1600" b="1" i="1" dirty="0">
                <a:latin typeface="Roboto"/>
                <a:ea typeface="Roboto"/>
                <a:cs typeface="Roboto"/>
                <a:sym typeface="Roboto"/>
              </a:rPr>
              <a:t>(18-24) Age Group.</a:t>
            </a:r>
            <a:endParaRPr sz="1600" b="1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6316" y="450377"/>
            <a:ext cx="5793732" cy="416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96298-8E70-B6E3-ED54-05AE1B264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0" t="35287" r="7072" b="35644"/>
          <a:stretch/>
        </p:blipFill>
        <p:spPr>
          <a:xfrm>
            <a:off x="7815783" y="4698815"/>
            <a:ext cx="1186423" cy="3399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35EE4-01B0-AE57-0016-DEF723E95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8389" r="2000"/>
          <a:stretch/>
        </p:blipFill>
        <p:spPr>
          <a:xfrm>
            <a:off x="0" y="0"/>
            <a:ext cx="9441180" cy="5143500"/>
          </a:xfrm>
          <a:prstGeom prst="rect">
            <a:avLst/>
          </a:prstGeom>
        </p:spPr>
      </p:pic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0" y="49616"/>
            <a:ext cx="8520600" cy="723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2. How does the average trip duration vary across different age groups, and over time?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body" idx="1"/>
          </p:nvPr>
        </p:nvSpPr>
        <p:spPr>
          <a:xfrm>
            <a:off x="-179512" y="3895918"/>
            <a:ext cx="3634742" cy="8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21400" rtl="0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885" i="1" dirty="0"/>
              <a:t>The </a:t>
            </a:r>
            <a:r>
              <a:rPr lang="en" sz="1885" b="1" i="1" dirty="0">
                <a:latin typeface="Roboto"/>
                <a:ea typeface="Roboto"/>
                <a:cs typeface="Roboto"/>
                <a:sym typeface="Roboto"/>
              </a:rPr>
              <a:t>Lowest 2 months</a:t>
            </a:r>
            <a:r>
              <a:rPr lang="en" sz="1885" i="1" dirty="0"/>
              <a:t> in the Average Trip Duration are </a:t>
            </a:r>
            <a:r>
              <a:rPr lang="en" sz="1885" b="1" i="1" dirty="0">
                <a:latin typeface="Roboto"/>
                <a:ea typeface="Roboto"/>
                <a:cs typeface="Roboto"/>
                <a:sym typeface="Roboto"/>
              </a:rPr>
              <a:t>January </a:t>
            </a:r>
            <a:r>
              <a:rPr lang="en" sz="1885" i="1" dirty="0"/>
              <a:t>and</a:t>
            </a:r>
            <a:r>
              <a:rPr lang="en" sz="1885" b="1" i="1" dirty="0">
                <a:latin typeface="Roboto"/>
                <a:ea typeface="Roboto"/>
                <a:cs typeface="Roboto"/>
                <a:sym typeface="Roboto"/>
              </a:rPr>
              <a:t> December</a:t>
            </a:r>
            <a:endParaRPr sz="1600" b="1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701" y="541020"/>
            <a:ext cx="5684520" cy="397962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-179512" y="1134939"/>
            <a:ext cx="3376837" cy="114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➢"/>
            </a:pPr>
            <a:r>
              <a:rPr lang="en" sz="1500" i="1" dirty="0">
                <a:latin typeface="Roboto Light"/>
                <a:ea typeface="Roboto Light"/>
                <a:cs typeface="Roboto Light"/>
                <a:sym typeface="Roboto Light"/>
              </a:rPr>
              <a:t>From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this line chart, </a:t>
            </a:r>
            <a:r>
              <a:rPr lang="en" sz="1500" i="1" dirty="0">
                <a:latin typeface="Roboto Light"/>
                <a:ea typeface="Roboto Light"/>
                <a:cs typeface="Roboto Light"/>
                <a:sym typeface="Roboto Light"/>
              </a:rPr>
              <a:t>we can notice that ,</a:t>
            </a:r>
            <a:endParaRPr sz="1500" i="1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-179512" y="2085808"/>
            <a:ext cx="3554661" cy="1381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02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3"/>
              <a:buFont typeface="Roboto Light"/>
              <a:buChar char="➢"/>
            </a:pPr>
            <a:r>
              <a:rPr lang="en" sz="1442" i="1" dirty="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sz="1442" b="1" i="1" dirty="0">
                <a:latin typeface="Roboto"/>
                <a:ea typeface="Roboto"/>
                <a:cs typeface="Roboto"/>
                <a:sym typeface="Roboto"/>
              </a:rPr>
              <a:t>highest 2 months</a:t>
            </a:r>
            <a:r>
              <a:rPr lang="en" sz="1442" i="1" dirty="0">
                <a:latin typeface="Roboto Light"/>
                <a:ea typeface="Roboto Light"/>
                <a:cs typeface="Roboto Light"/>
                <a:sym typeface="Roboto Light"/>
              </a:rPr>
              <a:t> in the Average Trip Duration are </a:t>
            </a:r>
            <a:r>
              <a:rPr lang="en" sz="1442" b="1" i="1" dirty="0">
                <a:latin typeface="Roboto"/>
                <a:ea typeface="Roboto"/>
                <a:cs typeface="Roboto"/>
                <a:sym typeface="Roboto"/>
              </a:rPr>
              <a:t>September </a:t>
            </a:r>
            <a:r>
              <a:rPr lang="en" sz="1442" i="1" dirty="0">
                <a:latin typeface="Roboto Light"/>
                <a:ea typeface="Roboto Light"/>
                <a:cs typeface="Roboto Light"/>
                <a:sym typeface="Roboto Light"/>
              </a:rPr>
              <a:t>and</a:t>
            </a:r>
            <a:r>
              <a:rPr lang="en" sz="1442" b="1" i="1" dirty="0">
                <a:latin typeface="Roboto"/>
                <a:ea typeface="Roboto"/>
                <a:cs typeface="Roboto"/>
                <a:sym typeface="Roboto"/>
              </a:rPr>
              <a:t> March</a:t>
            </a:r>
            <a:endParaRPr sz="1442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-179512" y="3170428"/>
            <a:ext cx="329754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➢"/>
            </a:pP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ON the other hand,</a:t>
            </a:r>
            <a:endParaRPr sz="1500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7D393-D122-B689-79A7-A49A056E5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34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3. Which age group rents the most bikes?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251625" y="1017725"/>
            <a:ext cx="3093300" cy="3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i="1" dirty="0"/>
              <a:t>For the second time,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(35-44)</a:t>
            </a:r>
            <a:endParaRPr sz="15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i="1" dirty="0"/>
              <a:t>Age Group Comes as the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n" sz="1500" i="1" dirty="0"/>
              <a:t> age group in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renting bikes numbers</a:t>
            </a:r>
            <a:r>
              <a:rPr lang="en" sz="1500" i="1" dirty="0"/>
              <a:t> with 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a big gap with</a:t>
            </a:r>
            <a:r>
              <a:rPr lang="en" sz="1500" i="1" dirty="0"/>
              <a:t> the second age group in raw.</a:t>
            </a:r>
            <a:endParaRPr sz="1500" i="1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en" sz="1500" i="1" dirty="0"/>
              <a:t>Also, the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(18-24)</a:t>
            </a:r>
            <a:r>
              <a:rPr lang="en" sz="1500" i="1" dirty="0"/>
              <a:t> comes as the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last age group</a:t>
            </a:r>
            <a:r>
              <a:rPr lang="en" sz="1500" i="1" dirty="0"/>
              <a:t> in renting bikes numbers with a very small number comparing to the first age group</a:t>
            </a:r>
            <a:endParaRPr sz="1500" b="1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b="1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350" y="827632"/>
            <a:ext cx="5239725" cy="373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9D742F-BF29-AF8A-3122-4C47A8E56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254616"/>
            <a:ext cx="8520600" cy="559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gency FB" panose="020B0503020202020204" pitchFamily="34" charset="0"/>
              </a:rPr>
              <a:t>3. Which age group rents the most bikes(Percentages)?</a:t>
            </a:r>
            <a:endParaRPr dirty="0">
              <a:latin typeface="Agency FB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251625" y="1017725"/>
            <a:ext cx="3093300" cy="3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(35-44) age group</a:t>
            </a:r>
            <a:r>
              <a:rPr lang="en" sz="1500" i="1" dirty="0"/>
              <a:t> Comes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First</a:t>
            </a:r>
            <a:r>
              <a:rPr lang="en" sz="1500" i="1" dirty="0"/>
              <a:t> with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a big gap with</a:t>
            </a:r>
            <a:r>
              <a:rPr lang="en" sz="1500" i="1" dirty="0"/>
              <a:t> other age groups in raw.</a:t>
            </a:r>
            <a:endParaRPr sz="1500" i="1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i="1" dirty="0"/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(It Shapes Almost Half of The Total Renting Percentages)</a:t>
            </a:r>
            <a:endParaRPr sz="15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b="1" i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en" sz="1500" i="1" dirty="0"/>
              <a:t>Also, the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(18-24)</a:t>
            </a:r>
            <a:r>
              <a:rPr lang="en" sz="1500" i="1" dirty="0"/>
              <a:t> comes as the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last age group</a:t>
            </a:r>
            <a:r>
              <a:rPr lang="en" sz="1500" i="1" dirty="0"/>
              <a:t> in bikes renting percentages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with a percent</a:t>
            </a:r>
            <a:r>
              <a:rPr lang="en" sz="1500" i="1" dirty="0"/>
              <a:t> that </a:t>
            </a:r>
            <a:r>
              <a:rPr lang="en" sz="1500" b="1" i="1" dirty="0">
                <a:latin typeface="Roboto"/>
                <a:ea typeface="Roboto"/>
                <a:cs typeface="Roboto"/>
                <a:sym typeface="Roboto"/>
              </a:rPr>
              <a:t>you can’t even notice.</a:t>
            </a:r>
            <a:endParaRPr sz="1600" b="1" i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248" y="760487"/>
            <a:ext cx="5504957" cy="37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0D9C4-12FF-B112-C3EC-D05BF9115F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10" t="35287" r="7072" b="35644"/>
          <a:stretch/>
        </p:blipFill>
        <p:spPr>
          <a:xfrm>
            <a:off x="7815783" y="4625396"/>
            <a:ext cx="1186423" cy="413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135</TotalTime>
  <Words>954</Words>
  <Application>Microsoft Office PowerPoint</Application>
  <PresentationFormat>On-screen Show (16:9)</PresentationFormat>
  <Paragraphs>76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Nunito</vt:lpstr>
      <vt:lpstr>Roboto</vt:lpstr>
      <vt:lpstr>Agency FB</vt:lpstr>
      <vt:lpstr>Roboto Light</vt:lpstr>
      <vt:lpstr>Bookman Old Style</vt:lpstr>
      <vt:lpstr>Arial</vt:lpstr>
      <vt:lpstr>Nunito Light</vt:lpstr>
      <vt:lpstr>Rockwell</vt:lpstr>
      <vt:lpstr>Damask</vt:lpstr>
      <vt:lpstr>Citi Bike Data Analysis</vt:lpstr>
      <vt:lpstr>Project Goal:</vt:lpstr>
      <vt:lpstr>Key questions:</vt:lpstr>
      <vt:lpstr>Findings &amp; Insights</vt:lpstr>
      <vt:lpstr>What are the 20 most popular Citi Bike pick-up locations?</vt:lpstr>
      <vt:lpstr>2. How does the average trip duration vary across different age groups, and over time?</vt:lpstr>
      <vt:lpstr>2. How does the average trip duration vary across different age groups, and over time?</vt:lpstr>
      <vt:lpstr>3. Which age group rents the most bikes?</vt:lpstr>
      <vt:lpstr>3. Which age group rents the most bikes(Percentages)?</vt:lpstr>
      <vt:lpstr>4. How does bike rental vary across the two user groups (one-time users vs long-term subscribers) on different days of the week? </vt:lpstr>
      <vt:lpstr>5. Do factors like weather and age impact the average bike trip duration? </vt:lpstr>
      <vt:lpstr>5. Do factors like weather and age impact the average bike trip duration? </vt:lpstr>
      <vt:lpstr>Summary </vt:lpstr>
      <vt:lpstr>Summary of findings:</vt:lpstr>
      <vt:lpstr>Actions &amp; Recommendations</vt:lpstr>
      <vt:lpstr>Recommended actions: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Bike Data Analysis</dc:title>
  <cp:lastModifiedBy>Omar Omar</cp:lastModifiedBy>
  <cp:revision>7</cp:revision>
  <dcterms:modified xsi:type="dcterms:W3CDTF">2022-07-01T12:53:02Z</dcterms:modified>
</cp:coreProperties>
</file>